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ed Hat Display Black"/>
      <p:bold r:id="rId19"/>
      <p:boldItalic r:id="rId20"/>
    </p:embeddedFont>
    <p:embeddedFont>
      <p:font typeface="Playfair Displ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  <p:embeddedFont>
      <p:font typeface="Red Hat Tex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edHatDisplayBlack-boldItalic.fntdata"/><Relationship Id="rId22" Type="http://schemas.openxmlformats.org/officeDocument/2006/relationships/font" Target="fonts/PlayfairDisplay-bold.fntdata"/><Relationship Id="rId21" Type="http://schemas.openxmlformats.org/officeDocument/2006/relationships/font" Target="fonts/PlayfairDisplay-regular.fntdata"/><Relationship Id="rId24" Type="http://schemas.openxmlformats.org/officeDocument/2006/relationships/font" Target="fonts/PlayfairDisplay-boldItalic.fntdata"/><Relationship Id="rId23" Type="http://schemas.openxmlformats.org/officeDocument/2006/relationships/font" Target="fonts/PlayfairDisplay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edHatTex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edHatText-italic.fntdata"/><Relationship Id="rId30" Type="http://schemas.openxmlformats.org/officeDocument/2006/relationships/font" Target="fonts/RedHatText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RedHatText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RedHatDisplayBlack-bold.fntdata"/><Relationship Id="rId18" Type="http://schemas.openxmlformats.org/officeDocument/2006/relationships/font" Target="fonts/Roboto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2d9cc2152_0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a2d9cc215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2d9cc2152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2d9cc215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2d9cc2152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2d9cc215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2d9cc2152_0_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2d9cc215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El juego tiene que ser ya jugable, y estar ya a falta de assets (más niveles, más enemigos, más entidades).</a:t>
            </a:r>
            <a:endParaRPr sz="1150">
              <a:solidFill>
                <a:srgbClr val="2125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Antes de las revisión detallada de cada proyecto, cada grupo tiene que haber preparado el porcentaje de contribución de cada miembro.</a:t>
            </a:r>
            <a:endParaRPr sz="1150">
              <a:solidFill>
                <a:srgbClr val="2125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1a98d525d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1a98d525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7ac4a4f4f_0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7ac4a4f4f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381" y="2381"/>
            <a:ext cx="6642640" cy="5138738"/>
          </a:xfrm>
          <a:custGeom>
            <a:rect b="b" l="l" r="r" t="t"/>
            <a:pathLst>
              <a:path extrusionOk="0" h="6851650" w="8856853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2375" y="2375"/>
            <a:ext cx="4762558" cy="4836719"/>
          </a:xfrm>
          <a:custGeom>
            <a:rect b="b" l="l" r="r" t="t"/>
            <a:pathLst>
              <a:path extrusionOk="0" h="6427533" w="6328981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2375" y="2375"/>
            <a:ext cx="2872234" cy="2945059"/>
          </a:xfrm>
          <a:custGeom>
            <a:rect b="b" l="l" r="r" t="t"/>
            <a:pathLst>
              <a:path extrusionOk="0" h="3900741" w="3804284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855300" y="1991825"/>
            <a:ext cx="74334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">
  <p:cSld name="BLANK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1"/>
          <p:cNvPicPr preferRelativeResize="0"/>
          <p:nvPr/>
        </p:nvPicPr>
        <p:blipFill rotWithShape="1">
          <a:blip r:embed="rId2">
            <a:alphaModFix/>
          </a:blip>
          <a:srcRect b="42419" l="0" r="0" t="0"/>
          <a:stretch/>
        </p:blipFill>
        <p:spPr>
          <a:xfrm>
            <a:off x="-76200" y="0"/>
            <a:ext cx="87758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1"/>
          <p:cNvSpPr/>
          <p:nvPr/>
        </p:nvSpPr>
        <p:spPr>
          <a:xfrm>
            <a:off x="2381" y="2381"/>
            <a:ext cx="6642640" cy="5138738"/>
          </a:xfrm>
          <a:custGeom>
            <a:rect b="b" l="l" r="r" t="t"/>
            <a:pathLst>
              <a:path extrusionOk="0" h="6851650" w="8856853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rgbClr val="FFFFFF">
              <a:alpha val="390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1" name="Google Shape;71;p11"/>
          <p:cNvPicPr preferRelativeResize="0"/>
          <p:nvPr/>
        </p:nvPicPr>
        <p:blipFill rotWithShape="1">
          <a:blip r:embed="rId2">
            <a:alphaModFix amt="75000"/>
          </a:blip>
          <a:srcRect b="18599" l="0" r="0" t="0"/>
          <a:stretch/>
        </p:blipFill>
        <p:spPr>
          <a:xfrm>
            <a:off x="2375" y="0"/>
            <a:ext cx="62079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1"/>
          <p:cNvSpPr/>
          <p:nvPr/>
        </p:nvSpPr>
        <p:spPr>
          <a:xfrm>
            <a:off x="2375" y="2375"/>
            <a:ext cx="4762558" cy="4836719"/>
          </a:xfrm>
          <a:custGeom>
            <a:rect b="b" l="l" r="r" t="t"/>
            <a:pathLst>
              <a:path extrusionOk="0" h="6427533" w="6328981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rgbClr val="FFFFFF">
              <a:alpha val="122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2375" y="2375"/>
            <a:ext cx="2872234" cy="2945059"/>
          </a:xfrm>
          <a:custGeom>
            <a:rect b="b" l="l" r="r" t="t"/>
            <a:pathLst>
              <a:path extrusionOk="0" h="3900741" w="3804284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rgbClr val="FFFFFF">
              <a:alpha val="217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5" name="Google Shape;75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375" y="0"/>
            <a:ext cx="3735399" cy="380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2381" y="2381"/>
            <a:ext cx="6642640" cy="5138738"/>
          </a:xfrm>
          <a:custGeom>
            <a:rect b="b" l="l" r="r" t="t"/>
            <a:pathLst>
              <a:path extrusionOk="0" h="6851650" w="8856853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2375" y="2375"/>
            <a:ext cx="4762558" cy="4836719"/>
          </a:xfrm>
          <a:custGeom>
            <a:rect b="b" l="l" r="r" t="t"/>
            <a:pathLst>
              <a:path extrusionOk="0" h="6427533" w="6328981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2375" y="2375"/>
            <a:ext cx="2872234" cy="2945059"/>
          </a:xfrm>
          <a:custGeom>
            <a:rect b="b" l="l" r="r" t="t"/>
            <a:pathLst>
              <a:path extrusionOk="0" h="3900741" w="3804284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 txBox="1"/>
          <p:nvPr>
            <p:ph type="ctrTitle"/>
          </p:nvPr>
        </p:nvSpPr>
        <p:spPr>
          <a:xfrm>
            <a:off x="855300" y="1583350"/>
            <a:ext cx="74334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855300" y="2840054"/>
            <a:ext cx="7433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2381" y="2381"/>
            <a:ext cx="6642640" cy="5138738"/>
          </a:xfrm>
          <a:custGeom>
            <a:rect b="b" l="l" r="r" t="t"/>
            <a:pathLst>
              <a:path extrusionOk="0" h="6851650" w="8856853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/>
          <p:nvPr/>
        </p:nvSpPr>
        <p:spPr>
          <a:xfrm>
            <a:off x="2375" y="2375"/>
            <a:ext cx="4762558" cy="4836719"/>
          </a:xfrm>
          <a:custGeom>
            <a:rect b="b" l="l" r="r" t="t"/>
            <a:pathLst>
              <a:path extrusionOk="0" h="6427533" w="6328981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2375" y="2375"/>
            <a:ext cx="2872234" cy="2945059"/>
          </a:xfrm>
          <a:custGeom>
            <a:rect b="b" l="l" r="r" t="t"/>
            <a:pathLst>
              <a:path extrusionOk="0" h="3900741" w="3804284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1351725" y="896325"/>
            <a:ext cx="6390000" cy="348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⊚"/>
              <a:defRPr sz="3600"/>
            </a:lvl1pPr>
            <a:lvl2pPr indent="-457200" lvl="1" marL="914400" rtl="0">
              <a:spcBef>
                <a:spcPts val="600"/>
              </a:spcBef>
              <a:spcAft>
                <a:spcPts val="0"/>
              </a:spcAft>
              <a:buSzPts val="3600"/>
              <a:buChar char="○"/>
              <a:defRPr sz="3600"/>
            </a:lvl2pPr>
            <a:lvl3pPr indent="-457200" lvl="2" marL="1371600" rtl="0">
              <a:spcBef>
                <a:spcPts val="600"/>
              </a:spcBef>
              <a:spcAft>
                <a:spcPts val="0"/>
              </a:spcAft>
              <a:buSzPts val="3600"/>
              <a:buChar char="■"/>
              <a:defRPr sz="3600"/>
            </a:lvl3pPr>
            <a:lvl4pPr indent="-457200" lvl="3" marL="1828800" rtl="0">
              <a:spcBef>
                <a:spcPts val="600"/>
              </a:spcBef>
              <a:spcAft>
                <a:spcPts val="0"/>
              </a:spcAft>
              <a:buSzPts val="3600"/>
              <a:buChar char="●"/>
              <a:defRPr sz="3600"/>
            </a:lvl4pPr>
            <a:lvl5pPr indent="-457200" lvl="4" marL="2286000" rtl="0">
              <a:spcBef>
                <a:spcPts val="600"/>
              </a:spcBef>
              <a:spcAft>
                <a:spcPts val="0"/>
              </a:spcAft>
              <a:buSzPts val="3600"/>
              <a:buChar char="○"/>
              <a:defRPr sz="3600"/>
            </a:lvl5pPr>
            <a:lvl6pPr indent="-457200" lvl="5" marL="2743200" rtl="0">
              <a:spcBef>
                <a:spcPts val="600"/>
              </a:spcBef>
              <a:spcAft>
                <a:spcPts val="0"/>
              </a:spcAft>
              <a:buSzPts val="3600"/>
              <a:buChar char="■"/>
              <a:defRPr sz="3600"/>
            </a:lvl6pPr>
            <a:lvl7pPr indent="-457200" lvl="6" marL="3200400" rtl="0">
              <a:spcBef>
                <a:spcPts val="600"/>
              </a:spcBef>
              <a:spcAft>
                <a:spcPts val="0"/>
              </a:spcAft>
              <a:buSzPts val="3600"/>
              <a:buChar char="●"/>
              <a:defRPr sz="3600"/>
            </a:lvl7pPr>
            <a:lvl8pPr indent="-457200" lvl="7" marL="3657600" rtl="0">
              <a:spcBef>
                <a:spcPts val="600"/>
              </a:spcBef>
              <a:spcAft>
                <a:spcPts val="0"/>
              </a:spcAft>
              <a:buSzPts val="3600"/>
              <a:buChar char="○"/>
              <a:defRPr sz="3600"/>
            </a:lvl8pPr>
            <a:lvl9pPr indent="-457200" lvl="8" marL="4114800" rtl="0">
              <a:spcBef>
                <a:spcPts val="600"/>
              </a:spcBef>
              <a:spcAft>
                <a:spcPts val="600"/>
              </a:spcAft>
              <a:buSzPts val="3600"/>
              <a:buChar char="■"/>
              <a:defRPr sz="3600"/>
            </a:lvl9pPr>
          </a:lstStyle>
          <a:p/>
        </p:txBody>
      </p:sp>
      <p:sp>
        <p:nvSpPr>
          <p:cNvPr id="25" name="Google Shape;25;p4"/>
          <p:cNvSpPr txBox="1"/>
          <p:nvPr/>
        </p:nvSpPr>
        <p:spPr>
          <a:xfrm>
            <a:off x="609600" y="459575"/>
            <a:ext cx="918000" cy="11109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400000" dist="38100">
              <a:schemeClr val="lt1">
                <a:alpha val="3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dk1"/>
                </a:solidFill>
              </a:rPr>
              <a:t>“</a:t>
            </a:r>
            <a:endParaRPr b="1" sz="9600">
              <a:solidFill>
                <a:schemeClr val="dk1"/>
              </a:solidFill>
            </a:endParaRPr>
          </a:p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2381" y="2381"/>
            <a:ext cx="6642640" cy="5138738"/>
          </a:xfrm>
          <a:custGeom>
            <a:rect b="b" l="l" r="r" t="t"/>
            <a:pathLst>
              <a:path extrusionOk="0" h="6851650" w="8856853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2375" y="2375"/>
            <a:ext cx="4762558" cy="4836719"/>
          </a:xfrm>
          <a:custGeom>
            <a:rect b="b" l="l" r="r" t="t"/>
            <a:pathLst>
              <a:path extrusionOk="0" h="6427533" w="6328981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5"/>
          <p:cNvSpPr/>
          <p:nvPr/>
        </p:nvSpPr>
        <p:spPr>
          <a:xfrm>
            <a:off x="2375" y="2375"/>
            <a:ext cx="2872234" cy="2945059"/>
          </a:xfrm>
          <a:custGeom>
            <a:rect b="b" l="l" r="r" t="t"/>
            <a:pathLst>
              <a:path extrusionOk="0" h="3900741" w="3804284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855300" y="1353947"/>
            <a:ext cx="74334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1pPr>
            <a:lvl2pPr indent="-381000" lvl="1" marL="9144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>
            <a:off x="2381" y="2381"/>
            <a:ext cx="6642640" cy="5138738"/>
          </a:xfrm>
          <a:custGeom>
            <a:rect b="b" l="l" r="r" t="t"/>
            <a:pathLst>
              <a:path extrusionOk="0" h="6851650" w="8856853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6"/>
          <p:cNvSpPr/>
          <p:nvPr/>
        </p:nvSpPr>
        <p:spPr>
          <a:xfrm>
            <a:off x="2375" y="2375"/>
            <a:ext cx="4762558" cy="4836719"/>
          </a:xfrm>
          <a:custGeom>
            <a:rect b="b" l="l" r="r" t="t"/>
            <a:pathLst>
              <a:path extrusionOk="0" h="6427533" w="6328981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6"/>
          <p:cNvSpPr/>
          <p:nvPr/>
        </p:nvSpPr>
        <p:spPr>
          <a:xfrm>
            <a:off x="2375" y="2375"/>
            <a:ext cx="2872234" cy="2945059"/>
          </a:xfrm>
          <a:custGeom>
            <a:rect b="b" l="l" r="r" t="t"/>
            <a:pathLst>
              <a:path extrusionOk="0" h="3900741" w="3804284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6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855275" y="1353950"/>
            <a:ext cx="3473100" cy="3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⊚"/>
              <a:defRPr sz="2000"/>
            </a:lvl1pPr>
            <a:lvl2pPr indent="-355600" lvl="1" marL="9144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4815597" y="1353950"/>
            <a:ext cx="3473100" cy="3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⊚"/>
              <a:defRPr sz="2000"/>
            </a:lvl1pPr>
            <a:lvl2pPr indent="-355600" lvl="1" marL="9144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2381" y="2381"/>
            <a:ext cx="6642640" cy="5138738"/>
          </a:xfrm>
          <a:custGeom>
            <a:rect b="b" l="l" r="r" t="t"/>
            <a:pathLst>
              <a:path extrusionOk="0" h="6851650" w="8856853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7"/>
          <p:cNvSpPr/>
          <p:nvPr/>
        </p:nvSpPr>
        <p:spPr>
          <a:xfrm>
            <a:off x="2375" y="2375"/>
            <a:ext cx="4762558" cy="4836719"/>
          </a:xfrm>
          <a:custGeom>
            <a:rect b="b" l="l" r="r" t="t"/>
            <a:pathLst>
              <a:path extrusionOk="0" h="6427533" w="6328981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7"/>
          <p:cNvSpPr/>
          <p:nvPr/>
        </p:nvSpPr>
        <p:spPr>
          <a:xfrm>
            <a:off x="2375" y="2375"/>
            <a:ext cx="2872234" cy="2945059"/>
          </a:xfrm>
          <a:custGeom>
            <a:rect b="b" l="l" r="r" t="t"/>
            <a:pathLst>
              <a:path extrusionOk="0" h="3900741" w="3804284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7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855300" y="1353950"/>
            <a:ext cx="2315700" cy="3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3414196" y="1353950"/>
            <a:ext cx="2315700" cy="3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9" name="Google Shape;49;p7"/>
          <p:cNvSpPr txBox="1"/>
          <p:nvPr>
            <p:ph idx="3" type="body"/>
          </p:nvPr>
        </p:nvSpPr>
        <p:spPr>
          <a:xfrm>
            <a:off x="5973091" y="1353950"/>
            <a:ext cx="2315700" cy="3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⊚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/>
        </p:nvSpPr>
        <p:spPr>
          <a:xfrm>
            <a:off x="2381" y="2381"/>
            <a:ext cx="6642640" cy="5138738"/>
          </a:xfrm>
          <a:custGeom>
            <a:rect b="b" l="l" r="r" t="t"/>
            <a:pathLst>
              <a:path extrusionOk="0" h="6851650" w="8856853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/>
          <p:nvPr/>
        </p:nvSpPr>
        <p:spPr>
          <a:xfrm>
            <a:off x="2375" y="2375"/>
            <a:ext cx="4762558" cy="4836719"/>
          </a:xfrm>
          <a:custGeom>
            <a:rect b="b" l="l" r="r" t="t"/>
            <a:pathLst>
              <a:path extrusionOk="0" h="6427533" w="6328981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8"/>
          <p:cNvSpPr/>
          <p:nvPr/>
        </p:nvSpPr>
        <p:spPr>
          <a:xfrm>
            <a:off x="2375" y="2375"/>
            <a:ext cx="2872234" cy="2945059"/>
          </a:xfrm>
          <a:custGeom>
            <a:rect b="b" l="l" r="r" t="t"/>
            <a:pathLst>
              <a:path extrusionOk="0" h="3900741" w="3804284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8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/>
          <p:nvPr/>
        </p:nvSpPr>
        <p:spPr>
          <a:xfrm>
            <a:off x="2381" y="2381"/>
            <a:ext cx="6642640" cy="5138738"/>
          </a:xfrm>
          <a:custGeom>
            <a:rect b="b" l="l" r="r" t="t"/>
            <a:pathLst>
              <a:path extrusionOk="0" h="6851650" w="8856853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9"/>
          <p:cNvSpPr/>
          <p:nvPr/>
        </p:nvSpPr>
        <p:spPr>
          <a:xfrm>
            <a:off x="2375" y="2375"/>
            <a:ext cx="4762558" cy="4836719"/>
          </a:xfrm>
          <a:custGeom>
            <a:rect b="b" l="l" r="r" t="t"/>
            <a:pathLst>
              <a:path extrusionOk="0" h="6427533" w="6328981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9"/>
          <p:cNvSpPr/>
          <p:nvPr/>
        </p:nvSpPr>
        <p:spPr>
          <a:xfrm>
            <a:off x="2375" y="2375"/>
            <a:ext cx="2872234" cy="2945059"/>
          </a:xfrm>
          <a:custGeom>
            <a:rect b="b" l="l" r="r" t="t"/>
            <a:pathLst>
              <a:path extrusionOk="0" h="3900741" w="3804284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9"/>
          <p:cNvSpPr txBox="1"/>
          <p:nvPr>
            <p:ph idx="1" type="body"/>
          </p:nvPr>
        </p:nvSpPr>
        <p:spPr>
          <a:xfrm>
            <a:off x="855300" y="4177700"/>
            <a:ext cx="7433400" cy="34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600"/>
              </a:spcAft>
              <a:buSzPts val="1600"/>
              <a:buNone/>
              <a:defRPr sz="1600"/>
            </a:lvl1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/>
          <p:nvPr/>
        </p:nvSpPr>
        <p:spPr>
          <a:xfrm>
            <a:off x="2381" y="2381"/>
            <a:ext cx="6642640" cy="5138738"/>
          </a:xfrm>
          <a:custGeom>
            <a:rect b="b" l="l" r="r" t="t"/>
            <a:pathLst>
              <a:path extrusionOk="0" h="6851650" w="8856853">
                <a:moveTo>
                  <a:pt x="0" y="6851650"/>
                </a:moveTo>
                <a:lnTo>
                  <a:pt x="0" y="6433884"/>
                </a:lnTo>
                <a:cubicBezTo>
                  <a:pt x="1681036" y="6368796"/>
                  <a:pt x="3257550" y="5672836"/>
                  <a:pt x="4439349" y="4473956"/>
                </a:cubicBezTo>
                <a:cubicBezTo>
                  <a:pt x="5622417" y="3273870"/>
                  <a:pt x="6295644" y="1685100"/>
                  <a:pt x="6335332" y="0"/>
                </a:cubicBezTo>
                <a:lnTo>
                  <a:pt x="8856853" y="0"/>
                </a:lnTo>
                <a:cubicBezTo>
                  <a:pt x="8845614" y="674103"/>
                  <a:pt x="8760016" y="1344911"/>
                  <a:pt x="8601646" y="2000250"/>
                </a:cubicBezTo>
                <a:cubicBezTo>
                  <a:pt x="8447278" y="2636692"/>
                  <a:pt x="8224456" y="3254546"/>
                  <a:pt x="7937056" y="3843020"/>
                </a:cubicBezTo>
                <a:cubicBezTo>
                  <a:pt x="7653845" y="4422306"/>
                  <a:pt x="7310120" y="4969980"/>
                  <a:pt x="6911594" y="5476875"/>
                </a:cubicBezTo>
                <a:cubicBezTo>
                  <a:pt x="6515100" y="5980576"/>
                  <a:pt x="6066975" y="6441377"/>
                  <a:pt x="5574475" y="68516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0"/>
          <p:cNvSpPr/>
          <p:nvPr/>
        </p:nvSpPr>
        <p:spPr>
          <a:xfrm>
            <a:off x="2375" y="2375"/>
            <a:ext cx="4762558" cy="4836719"/>
          </a:xfrm>
          <a:custGeom>
            <a:rect b="b" l="l" r="r" t="t"/>
            <a:pathLst>
              <a:path extrusionOk="0" h="6427533" w="6328981">
                <a:moveTo>
                  <a:pt x="0" y="3907092"/>
                </a:moveTo>
                <a:cubicBezTo>
                  <a:pt x="1005313" y="3844208"/>
                  <a:pt x="1951406" y="3410027"/>
                  <a:pt x="2654618" y="2688844"/>
                </a:cubicBezTo>
                <a:cubicBezTo>
                  <a:pt x="3360649" y="1967326"/>
                  <a:pt x="3772757" y="1008780"/>
                  <a:pt x="3810635" y="0"/>
                </a:cubicBezTo>
                <a:lnTo>
                  <a:pt x="6328982" y="0"/>
                </a:lnTo>
                <a:cubicBezTo>
                  <a:pt x="6289294" y="1683385"/>
                  <a:pt x="5616575" y="3270631"/>
                  <a:pt x="4434840" y="4469511"/>
                </a:cubicBezTo>
                <a:cubicBezTo>
                  <a:pt x="3254375" y="5667375"/>
                  <a:pt x="1679575" y="6362447"/>
                  <a:pt x="0" y="64275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0"/>
          <p:cNvSpPr/>
          <p:nvPr/>
        </p:nvSpPr>
        <p:spPr>
          <a:xfrm>
            <a:off x="2375" y="2375"/>
            <a:ext cx="2872234" cy="2945059"/>
          </a:xfrm>
          <a:custGeom>
            <a:rect b="b" l="l" r="r" t="t"/>
            <a:pathLst>
              <a:path extrusionOk="0" h="3900741" w="3804284">
                <a:moveTo>
                  <a:pt x="0" y="0"/>
                </a:moveTo>
                <a:lnTo>
                  <a:pt x="3804285" y="0"/>
                </a:lnTo>
                <a:cubicBezTo>
                  <a:pt x="3766408" y="1007123"/>
                  <a:pt x="3354934" y="1964074"/>
                  <a:pt x="2650046" y="2684399"/>
                </a:cubicBezTo>
                <a:cubicBezTo>
                  <a:pt x="1948066" y="3404400"/>
                  <a:pt x="1003605" y="3837896"/>
                  <a:pt x="0" y="39007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428750" rotWithShape="0" algn="bl">
              <a:schemeClr val="lt1">
                <a:alpha val="5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ed Hat Display Black"/>
              <a:buNone/>
              <a:defRPr sz="3200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55300" y="1353947"/>
            <a:ext cx="7433400" cy="3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ed Hat Text"/>
              <a:buChar char="⊚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indent="-381000" lvl="1" marL="9144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indent="-381000" lvl="2" marL="13716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indent="-381000" lvl="3" marL="18288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indent="-381000" lvl="4" marL="2286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indent="-381000" lvl="5" marL="2743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indent="-381000" lvl="6" marL="32004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indent="-381000" lvl="7" marL="36576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indent="-381000" lvl="8" marL="41148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7.png"/><Relationship Id="rId5" Type="http://schemas.openxmlformats.org/officeDocument/2006/relationships/image" Target="../media/image6.png"/><Relationship Id="rId6" Type="http://schemas.openxmlformats.org/officeDocument/2006/relationships/hyperlink" Target="https://www.pivotaltracker.com/n/projects/2467974" TargetMode="External"/><Relationship Id="rId7" Type="http://schemas.openxmlformats.org/officeDocument/2006/relationships/hyperlink" Target="https://twitter.com/JODASerrant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ctrTitle"/>
          </p:nvPr>
        </p:nvSpPr>
        <p:spPr>
          <a:xfrm>
            <a:off x="2491375" y="572625"/>
            <a:ext cx="6068700" cy="89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Brull: Hito 1</a:t>
            </a:r>
            <a:endParaRPr/>
          </a:p>
        </p:txBody>
      </p:sp>
      <p:sp>
        <p:nvSpPr>
          <p:cNvPr id="81" name="Google Shape;81;p12"/>
          <p:cNvSpPr txBox="1"/>
          <p:nvPr>
            <p:ph type="ctrTitle"/>
          </p:nvPr>
        </p:nvSpPr>
        <p:spPr>
          <a:xfrm>
            <a:off x="2883175" y="1768075"/>
            <a:ext cx="5285100" cy="59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Jodas errantes</a:t>
            </a:r>
            <a:endParaRPr sz="3300"/>
          </a:p>
        </p:txBody>
      </p:sp>
      <p:sp>
        <p:nvSpPr>
          <p:cNvPr id="82" name="Google Shape;82;p12"/>
          <p:cNvSpPr txBox="1"/>
          <p:nvPr/>
        </p:nvSpPr>
        <p:spPr>
          <a:xfrm>
            <a:off x="88800" y="3992175"/>
            <a:ext cx="8873400" cy="8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Javier Meitín Moreno | Óscar Maya Jiménez</a:t>
            </a:r>
            <a:endParaRPr sz="180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r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David Rodríguez Gómez | Adrià Carreras Bagur | Sebastián Sánchez-Hombría 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idx="4294967295"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¿Alguna pregunta?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2625" y="1334475"/>
            <a:ext cx="4057650" cy="348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5EDA00"/>
            </a:gs>
            <a:gs pos="68000">
              <a:schemeClr val="accent2"/>
            </a:gs>
            <a:gs pos="100000">
              <a:schemeClr val="accent1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3"/>
          <p:cNvSpPr txBox="1"/>
          <p:nvPr>
            <p:ph idx="4294967295"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llevamos hecho?</a:t>
            </a:r>
            <a:endParaRPr/>
          </a:p>
        </p:txBody>
      </p:sp>
      <p:sp>
        <p:nvSpPr>
          <p:cNvPr id="89" name="Google Shape;89;p13"/>
          <p:cNvSpPr txBox="1"/>
          <p:nvPr/>
        </p:nvSpPr>
        <p:spPr>
          <a:xfrm>
            <a:off x="821475" y="1398725"/>
            <a:ext cx="6601500" cy="35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Text"/>
              <a:buChar char="❖"/>
            </a:pPr>
            <a:r>
              <a:rPr lang="en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GDD actualizado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Text"/>
              <a:buChar char="❖"/>
            </a:pPr>
            <a:r>
              <a:rPr lang="en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Arquitectura de nuestro juego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Text"/>
              <a:buChar char="❖"/>
            </a:pPr>
            <a:r>
              <a:rPr lang="en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Movimiento de un personaje.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Text"/>
              <a:buChar char="❖"/>
            </a:pPr>
            <a:r>
              <a:rPr lang="en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Añadida imagen de fondo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100" y="2816425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ómo Crear un &quot;Sprite&quot; Animado para Video Juegos en Adobe Photoshop?" id="91" name="Google Shape;9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3425" y="2590200"/>
            <a:ext cx="4105275" cy="2052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4"/>
          <p:cNvSpPr txBox="1"/>
          <p:nvPr>
            <p:ph idx="4294967295" type="title"/>
          </p:nvPr>
        </p:nvSpPr>
        <p:spPr>
          <a:xfrm>
            <a:off x="855300" y="836000"/>
            <a:ext cx="74226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Historia background</a:t>
            </a:r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984300" y="1472750"/>
            <a:ext cx="3225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Nuestro personaje es un terrorista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4954150" y="1869050"/>
            <a:ext cx="38541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Su objetivo es acabar con la Familia Real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984300" y="2443900"/>
            <a:ext cx="37239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Sin ser atrapado, detenido o disparado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4300" y="2981950"/>
            <a:ext cx="1717824" cy="171782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2913300" y="3566300"/>
            <a:ext cx="813600" cy="21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7850" y="3007912"/>
            <a:ext cx="1665900" cy="166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4"/>
          <p:cNvSpPr txBox="1"/>
          <p:nvPr/>
        </p:nvSpPr>
        <p:spPr>
          <a:xfrm>
            <a:off x="4209300" y="3113075"/>
            <a:ext cx="38541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>
                <a:solidFill>
                  <a:srgbClr val="FF0000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X</a:t>
            </a:r>
            <a:endParaRPr sz="9000">
              <a:solidFill>
                <a:srgbClr val="FF0000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5714700" y="3566300"/>
            <a:ext cx="813600" cy="21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89245" y="2988600"/>
            <a:ext cx="1866965" cy="136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9900FF"/>
            </a:gs>
            <a:gs pos="68000">
              <a:schemeClr val="accent1"/>
            </a:gs>
            <a:gs pos="100000">
              <a:schemeClr val="accent5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/>
          <p:nvPr>
            <p:ph idx="4294967295" type="title"/>
          </p:nvPr>
        </p:nvSpPr>
        <p:spPr>
          <a:xfrm>
            <a:off x="855300" y="836000"/>
            <a:ext cx="74226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Mecánicas y dinámicas principales</a:t>
            </a:r>
            <a:endParaRPr/>
          </a:p>
        </p:txBody>
      </p:sp>
      <p:sp>
        <p:nvSpPr>
          <p:cNvPr id="112" name="Google Shape;112;p15"/>
          <p:cNvSpPr txBox="1"/>
          <p:nvPr/>
        </p:nvSpPr>
        <p:spPr>
          <a:xfrm>
            <a:off x="984300" y="1472750"/>
            <a:ext cx="6016800" cy="31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❖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Jugador: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➢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Objetos ⇒ Peso.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➢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Movimiento 8 Direcciones.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➢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Sigilo y escape.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❖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Policias: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➢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Movimiento 8 direcciones.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➢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Sospechan, persiguen y disparan.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 Black"/>
              <a:buChar char="❖"/>
            </a:pPr>
            <a:r>
              <a:rPr lang="en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Civiles</a:t>
            </a:r>
            <a:r>
              <a:rPr lang="en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:</a:t>
            </a:r>
            <a:endParaRPr>
              <a:solidFill>
                <a:schemeClr val="dk1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 Black"/>
              <a:buChar char="➢"/>
            </a:pPr>
            <a:r>
              <a:rPr lang="en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Movimiento 8 direcciones.</a:t>
            </a:r>
            <a:endParaRPr>
              <a:solidFill>
                <a:schemeClr val="dk1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ed Hat Display Black"/>
              <a:buChar char="➢"/>
            </a:pPr>
            <a:r>
              <a:rPr lang="en">
                <a:solidFill>
                  <a:schemeClr val="dk1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Sospechan y avisan a la policía.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113" name="Google Shape;11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9793" y="1641688"/>
            <a:ext cx="2185000" cy="186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>
            <p:ph idx="4294967295" type="title"/>
          </p:nvPr>
        </p:nvSpPr>
        <p:spPr>
          <a:xfrm>
            <a:off x="855300" y="836000"/>
            <a:ext cx="74226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Arquitectura</a:t>
            </a:r>
            <a:endParaRPr/>
          </a:p>
        </p:txBody>
      </p:sp>
      <p:pic>
        <p:nvPicPr>
          <p:cNvPr id="119" name="Google Shape;1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626" y="1417325"/>
            <a:ext cx="5078750" cy="230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8924" y="2754747"/>
            <a:ext cx="4719476" cy="214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/>
          <p:nvPr>
            <p:ph idx="4294967295" type="title"/>
          </p:nvPr>
        </p:nvSpPr>
        <p:spPr>
          <a:xfrm>
            <a:off x="855300" y="836000"/>
            <a:ext cx="74226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de arte</a:t>
            </a:r>
            <a:endParaRPr/>
          </a:p>
        </p:txBody>
      </p:sp>
      <p:sp>
        <p:nvSpPr>
          <p:cNvPr id="126" name="Google Shape;126;p17"/>
          <p:cNvSpPr txBox="1"/>
          <p:nvPr/>
        </p:nvSpPr>
        <p:spPr>
          <a:xfrm>
            <a:off x="984300" y="1472750"/>
            <a:ext cx="6016800" cy="31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❖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Tendrá arte en 2D con vista top down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❖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8 y 16 bits (Pixel Art)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❖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Imitar la España de finales del siglo XIX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</p:txBody>
      </p:sp>
      <p:pic>
        <p:nvPicPr>
          <p:cNvPr descr="Pin de elizabeth espaderos en pixel art background | Imagenes de arte, Arte  pixel, Arte de 8 bits" id="127" name="Google Shape;12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474" y="1554337"/>
            <a:ext cx="3063551" cy="203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Organización de cara al siguiente hito</a:t>
            </a:r>
            <a:endParaRPr/>
          </a:p>
        </p:txBody>
      </p:sp>
      <p:sp>
        <p:nvSpPr>
          <p:cNvPr id="133" name="Google Shape;133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18"/>
          <p:cNvSpPr txBox="1"/>
          <p:nvPr/>
        </p:nvSpPr>
        <p:spPr>
          <a:xfrm>
            <a:off x="1008875" y="1436175"/>
            <a:ext cx="7324200" cy="31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❖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Mejorar diseño página web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❖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Movimiento y mecánicas del personaje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❖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Selección de diferentes objetos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❖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Creación y búsqueda de sprites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ed Hat Display Black"/>
              <a:buChar char="❖"/>
            </a:pPr>
            <a:r>
              <a:rPr lang="en">
                <a:solidFill>
                  <a:srgbClr val="FFFFFF"/>
                </a:solidFill>
                <a:latin typeface="Red Hat Display Black"/>
                <a:ea typeface="Red Hat Display Black"/>
                <a:cs typeface="Red Hat Display Black"/>
                <a:sym typeface="Red Hat Display Black"/>
              </a:rPr>
              <a:t>Prototipo de posible policía y civil.</a:t>
            </a:r>
            <a:endParaRPr>
              <a:solidFill>
                <a:srgbClr val="FFFFFF"/>
              </a:solidFill>
              <a:latin typeface="Red Hat Display Black"/>
              <a:ea typeface="Red Hat Display Black"/>
              <a:cs typeface="Red Hat Display Black"/>
              <a:sym typeface="Red Hat Display Black"/>
            </a:endParaRPr>
          </a:p>
        </p:txBody>
      </p:sp>
      <p:pic>
        <p:nvPicPr>
          <p:cNvPr id="135" name="Google Shape;1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3050" y="2629750"/>
            <a:ext cx="3484398" cy="212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7425" y="3053950"/>
            <a:ext cx="2688550" cy="142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idx="4294967295" type="title"/>
          </p:nvPr>
        </p:nvSpPr>
        <p:spPr>
          <a:xfrm>
            <a:off x="805075" y="73555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Estimaciones de este hito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1004600" y="1356200"/>
            <a:ext cx="6720600" cy="29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d Hat Display Black"/>
                <a:ea typeface="Red Hat Display Black"/>
                <a:cs typeface="Red Hat Display Black"/>
                <a:sym typeface="Red Hat Display Black"/>
              </a:rPr>
              <a:t>Con los conocimientos que tenemos de Phaser y programación en JavaScript, hemos intentado estimar las historias de usuario de Pivotal mediante puntuaciones del 0 al 3, dependiendo del tiempo y dificultad de la historia.</a:t>
            </a:r>
            <a:endParaRPr>
              <a:latin typeface="Red Hat Display Black"/>
              <a:ea typeface="Red Hat Display Black"/>
              <a:cs typeface="Red Hat Display Black"/>
              <a:sym typeface="Red Hat Display Black"/>
            </a:endParaRPr>
          </a:p>
        </p:txBody>
      </p:sp>
      <p:pic>
        <p:nvPicPr>
          <p:cNvPr id="143" name="Google Shape;1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596" y="2423125"/>
            <a:ext cx="2877025" cy="2469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7195" y="2762645"/>
            <a:ext cx="1587850" cy="158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>
            <p:ph idx="4294967295"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Pivotal, web y redes sociales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50" name="Google Shape;1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300" y="1466700"/>
            <a:ext cx="1652500" cy="16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5162" y="1533702"/>
            <a:ext cx="1860101" cy="186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62625" y="1466700"/>
            <a:ext cx="1249925" cy="157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 txBox="1"/>
          <p:nvPr/>
        </p:nvSpPr>
        <p:spPr>
          <a:xfrm>
            <a:off x="855350" y="3353600"/>
            <a:ext cx="1652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latin typeface="Red Hat Display Black"/>
                <a:ea typeface="Red Hat Display Black"/>
                <a:cs typeface="Red Hat Display Black"/>
                <a:sym typeface="Red Hat Display Black"/>
                <a:hlinkClick r:id="rId6"/>
              </a:rPr>
              <a:t>PVLI_2020 - Pivotal Tracker</a:t>
            </a:r>
            <a:endParaRPr>
              <a:latin typeface="Red Hat Display Black"/>
              <a:ea typeface="Red Hat Display Black"/>
              <a:cs typeface="Red Hat Display Black"/>
              <a:sym typeface="Red Hat Display Black"/>
            </a:endParaRPr>
          </a:p>
        </p:txBody>
      </p:sp>
      <p:sp>
        <p:nvSpPr>
          <p:cNvPr id="154" name="Google Shape;154;p20"/>
          <p:cNvSpPr txBox="1"/>
          <p:nvPr/>
        </p:nvSpPr>
        <p:spPr>
          <a:xfrm>
            <a:off x="6561388" y="3393800"/>
            <a:ext cx="1652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latin typeface="Red Hat Display Black"/>
                <a:ea typeface="Red Hat Display Black"/>
                <a:cs typeface="Red Hat Display Black"/>
                <a:sym typeface="Red Hat Display Black"/>
                <a:hlinkClick r:id="rId7"/>
              </a:rPr>
              <a:t>JODAS errantes (@JODASerrantes) / Twitter</a:t>
            </a:r>
            <a:endParaRPr>
              <a:latin typeface="Red Hat Display Black"/>
              <a:ea typeface="Red Hat Display Black"/>
              <a:cs typeface="Red Hat Display Black"/>
              <a:sym typeface="Red Hat Display Black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3708375" y="3393800"/>
            <a:ext cx="1652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latin typeface="Red Hat Display Black"/>
                <a:ea typeface="Red Hat Display Black"/>
                <a:cs typeface="Red Hat Display Black"/>
                <a:sym typeface="Red Hat Display Black"/>
              </a:rPr>
              <a:t>https://jmeitin.github.io/JODAS-errantes/</a:t>
            </a:r>
            <a:endParaRPr u="sng">
              <a:latin typeface="Red Hat Display Black"/>
              <a:ea typeface="Red Hat Display Black"/>
              <a:cs typeface="Red Hat Display Black"/>
              <a:sym typeface="Red Hat Display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irgilia template">
  <a:themeElements>
    <a:clrScheme name="Custom 347">
      <a:dk1>
        <a:srgbClr val="FFFFFF"/>
      </a:dk1>
      <a:lt1>
        <a:srgbClr val="01050E"/>
      </a:lt1>
      <a:dk2>
        <a:srgbClr val="DDE0EB"/>
      </a:dk2>
      <a:lt2>
        <a:srgbClr val="777FA0"/>
      </a:lt2>
      <a:accent1>
        <a:srgbClr val="0342A9"/>
      </a:accent1>
      <a:accent2>
        <a:srgbClr val="0F9EC5"/>
      </a:accent2>
      <a:accent3>
        <a:srgbClr val="023290"/>
      </a:accent3>
      <a:accent4>
        <a:srgbClr val="027190"/>
      </a:accent4>
      <a:accent5>
        <a:srgbClr val="022376"/>
      </a:accent5>
      <a:accent6>
        <a:srgbClr val="01135D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